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doc" ContentType="application/msword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69696"/>
    <a:srgbClr val="FFFF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2" d="100"/>
          <a:sy n="42" d="100"/>
        </p:scale>
        <p:origin x="-11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1676400"/>
            <a:ext cx="9009063" cy="1052513"/>
            <a:chOff x="0" y="1536"/>
            <a:chExt cx="5675" cy="663"/>
          </a:xfrm>
        </p:grpSpPr>
        <p:grpSp>
          <p:nvGrpSpPr>
            <p:cNvPr id="5123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5124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5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5126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5127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5128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5129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0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1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5132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914400"/>
            <a:ext cx="7772400" cy="146208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5133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124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134" name="Rectangle 14"/>
          <p:cNvSpPr>
            <a:spLocks noGrp="1" noChangeArrowheads="1"/>
          </p:cNvSpPr>
          <p:nvPr>
            <p:ph type="dt" sz="half" idx="2"/>
          </p:nvPr>
        </p:nvSpPr>
        <p:spPr>
          <a:xfrm>
            <a:off x="9906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5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endParaRPr lang="en-US"/>
          </a:p>
        </p:txBody>
      </p:sp>
      <p:sp>
        <p:nvSpPr>
          <p:cNvPr id="5136" name="Rectangle 16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0" y="6248400"/>
            <a:ext cx="19050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60742A00-351F-4B6F-A888-F4AA832C30A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03E6F0-4CE7-4E98-BEBB-BDBF109E036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04050" y="214313"/>
            <a:ext cx="1951038" cy="5918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0938" y="214313"/>
            <a:ext cx="5700712" cy="5918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C8EC3DB-1124-44D5-B867-D3B1F74C1AB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0E43AE-952B-4808-A22E-C6046A7F1B0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75448DD-4978-45B6-8076-B4F9B584F7B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826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5088" y="2017713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2C1FFB-9DA3-436F-9CC8-62A8DAD1730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2081B1-2E75-40C7-A9BB-4E9BDF4A51F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14C53A5-2745-4B44-B03E-E1DA01F1E3B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1BC5FD8-8979-4E44-B7D7-A42816CB64F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E48ECB7-8BCF-4570-B0D4-DFF1224A993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B683B8-6337-4EFA-A162-B7218DAD99D1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ltGray">
          <a:xfrm>
            <a:off x="417513" y="1098550"/>
            <a:ext cx="438150" cy="474663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ltGray">
          <a:xfrm>
            <a:off x="800100" y="1098550"/>
            <a:ext cx="328613" cy="474663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ltGray">
          <a:xfrm>
            <a:off x="541338" y="1520825"/>
            <a:ext cx="422275" cy="474663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1" name="Rectangle 5"/>
          <p:cNvSpPr>
            <a:spLocks noChangeArrowheads="1"/>
          </p:cNvSpPr>
          <p:nvPr/>
        </p:nvSpPr>
        <p:spPr bwMode="ltGray">
          <a:xfrm>
            <a:off x="911225" y="1520825"/>
            <a:ext cx="368300" cy="474663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2" name="Rectangle 6"/>
          <p:cNvSpPr>
            <a:spLocks noChangeArrowheads="1"/>
          </p:cNvSpPr>
          <p:nvPr/>
        </p:nvSpPr>
        <p:spPr bwMode="ltGray">
          <a:xfrm>
            <a:off x="127000" y="1447800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3" name="Rectangle 7"/>
          <p:cNvSpPr>
            <a:spLocks noChangeArrowheads="1"/>
          </p:cNvSpPr>
          <p:nvPr/>
        </p:nvSpPr>
        <p:spPr bwMode="gray">
          <a:xfrm>
            <a:off x="762000" y="990600"/>
            <a:ext cx="31750" cy="1052513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4" name="Rectangle 8"/>
          <p:cNvSpPr>
            <a:spLocks noChangeArrowheads="1"/>
          </p:cNvSpPr>
          <p:nvPr/>
        </p:nvSpPr>
        <p:spPr bwMode="gray">
          <a:xfrm>
            <a:off x="442913" y="1781175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 eaLnBrk="1" hangingPunct="1"/>
            <a:endParaRPr kumimoji="1" lang="en-US" sz="2400"/>
          </a:p>
        </p:txBody>
      </p:sp>
      <p:sp>
        <p:nvSpPr>
          <p:cNvPr id="4105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214313"/>
            <a:ext cx="7793037" cy="14620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2017713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620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6576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endParaRPr lang="en-US"/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42150" y="6243638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fld id="{944CF115-2E7E-4E7E-B341-FA9F672ECFD6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Word_97_-_2003_Document1.doc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Excel_Chart2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ABC Computer Education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Annual Report</a:t>
            </a:r>
          </a:p>
        </p:txBody>
      </p:sp>
      <p:sp>
        <p:nvSpPr>
          <p:cNvPr id="2052" name="AutoShape 4"/>
          <p:cNvSpPr>
            <a:spLocks noChangeArrowheads="1"/>
          </p:cNvSpPr>
          <p:nvPr/>
        </p:nvSpPr>
        <p:spPr bwMode="auto">
          <a:xfrm>
            <a:off x="5486400" y="3354388"/>
            <a:ext cx="3124200" cy="2970212"/>
          </a:xfrm>
          <a:prstGeom prst="star5">
            <a:avLst/>
          </a:prstGeom>
          <a:solidFill>
            <a:srgbClr val="FF0000"/>
          </a:solidFill>
          <a:ln w="9525">
            <a:noFill/>
            <a:miter lim="800000"/>
            <a:headEnd/>
            <a:tailEnd/>
          </a:ln>
          <a:effectLst>
            <a:outerShdw dist="107763" dir="8100000" algn="ctr" rotWithShape="0">
              <a:schemeClr val="bg2">
                <a:alpha val="50000"/>
              </a:schemeClr>
            </a:outerShdw>
          </a:effectLst>
        </p:spPr>
        <p:txBody>
          <a:bodyPr wrap="none" anchor="ctr"/>
          <a:lstStyle/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Tops in</a:t>
            </a:r>
          </a:p>
          <a:p>
            <a:pPr algn="ctr" eaLnBrk="1" hangingPunct="1"/>
            <a:r>
              <a:rPr lang="en-US" sz="2000" b="1">
                <a:solidFill>
                  <a:schemeClr val="bg1"/>
                </a:solidFill>
                <a:latin typeface="Arial" charset="0"/>
              </a:rPr>
              <a:t>Training!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Highlights of the Year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2133600"/>
            <a:ext cx="7772400" cy="4114800"/>
          </a:xfrm>
        </p:spPr>
        <p:txBody>
          <a:bodyPr/>
          <a:lstStyle/>
          <a:p>
            <a:pPr>
              <a:spcAft>
                <a:spcPct val="20000"/>
              </a:spcAft>
            </a:pPr>
            <a:r>
              <a:rPr lang="en-US"/>
              <a:t>Record increase in course attendance during each quarter</a:t>
            </a:r>
          </a:p>
          <a:p>
            <a:pPr>
              <a:spcAft>
                <a:spcPct val="20000"/>
              </a:spcAft>
            </a:pPr>
            <a:r>
              <a:rPr lang="en-US"/>
              <a:t>Three new Microsoft courses added to the curriculum</a:t>
            </a:r>
          </a:p>
          <a:p>
            <a:pPr>
              <a:spcAft>
                <a:spcPct val="20000"/>
              </a:spcAft>
            </a:pPr>
            <a:r>
              <a:rPr lang="en-US"/>
              <a:t>New York office reorganized to better serve customers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Course Attendance by Region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90600" y="2057400"/>
            <a:ext cx="7772400" cy="4459288"/>
          </a:xfrm>
        </p:spPr>
        <p:txBody>
          <a:bodyPr/>
          <a:lstStyle/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Eastern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New York	28,930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Philadelphia	19,350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Boston	13,540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Midwest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Chicago	24,650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Minneapolis	15,820</a:t>
            </a:r>
          </a:p>
          <a:p>
            <a:pPr lvl="1">
              <a:spcBef>
                <a:spcPct val="0"/>
              </a:spcBef>
              <a:spcAft>
                <a:spcPct val="50000"/>
              </a:spcAft>
              <a:tabLst>
                <a:tab pos="2862263" algn="l"/>
              </a:tabLst>
            </a:pPr>
            <a:r>
              <a:rPr lang="en-US" sz="2000"/>
              <a:t>St. Louis	10,460</a:t>
            </a:r>
          </a:p>
          <a:p>
            <a:pPr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400" b="1"/>
              <a:t>Western Region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Los Angeles	26,520</a:t>
            </a:r>
          </a:p>
          <a:p>
            <a:pPr lvl="1">
              <a:spcBef>
                <a:spcPct val="0"/>
              </a:spcBef>
              <a:spcAft>
                <a:spcPct val="10000"/>
              </a:spcAft>
              <a:tabLst>
                <a:tab pos="2862263" algn="l"/>
              </a:tabLst>
            </a:pPr>
            <a:r>
              <a:rPr lang="en-US" sz="2000"/>
              <a:t>San Diego	17,390</a:t>
            </a:r>
          </a:p>
          <a:p>
            <a:pPr lvl="1">
              <a:spcBef>
                <a:spcPct val="0"/>
              </a:spcBef>
              <a:spcAft>
                <a:spcPct val="5000"/>
              </a:spcAft>
              <a:tabLst>
                <a:tab pos="2862263" algn="l"/>
              </a:tabLst>
            </a:pPr>
            <a:r>
              <a:rPr lang="en-US" sz="2000"/>
              <a:t>Portland	12,750</a:t>
            </a:r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5638800" y="4038600"/>
            <a:ext cx="2133600" cy="915988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 eaLnBrk="1" hangingPunct="1"/>
            <a:r>
              <a:rPr lang="en-US" b="1">
                <a:solidFill>
                  <a:schemeClr val="bg1"/>
                </a:solidFill>
              </a:rPr>
              <a:t>A 25% increase in attendance over last year!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New Courses</a:t>
            </a:r>
          </a:p>
        </p:txBody>
      </p:sp>
      <p:graphicFrame>
        <p:nvGraphicFramePr>
          <p:cNvPr id="8200" name="Object 8"/>
          <p:cNvGraphicFramePr>
            <a:graphicFrameLocks noChangeAspect="1"/>
          </p:cNvGraphicFramePr>
          <p:nvPr>
            <p:ph idx="1"/>
          </p:nvPr>
        </p:nvGraphicFramePr>
        <p:xfrm>
          <a:off x="1295400" y="2341563"/>
          <a:ext cx="6553200" cy="3906837"/>
        </p:xfrm>
        <a:graphic>
          <a:graphicData uri="http://schemas.openxmlformats.org/presentationml/2006/ole">
            <p:oleObj spid="_x0000_s8200" name="Document" r:id="rId3" imgW="5794503" imgH="3636569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Attendance of New Courses</a:t>
            </a:r>
          </a:p>
        </p:txBody>
      </p:sp>
      <p:graphicFrame>
        <p:nvGraphicFramePr>
          <p:cNvPr id="10245" name="Object 5"/>
          <p:cNvGraphicFramePr>
            <a:graphicFrameLocks noChangeAspect="1"/>
          </p:cNvGraphicFramePr>
          <p:nvPr>
            <p:ph idx="1"/>
          </p:nvPr>
        </p:nvGraphicFramePr>
        <p:xfrm>
          <a:off x="685800" y="2413000"/>
          <a:ext cx="7772400" cy="3759200"/>
        </p:xfrm>
        <a:graphic>
          <a:graphicData uri="http://schemas.openxmlformats.org/presentationml/2006/ole">
            <p:oleObj spid="_x0000_s10245" name="Chart" r:id="rId3" imgW="4371975" imgH="2114550" progId="Excel.Char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ends">
  <a:themeElements>
    <a:clrScheme name="Blends 3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Blends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</a:defRPr>
        </a:defPPr>
      </a:lstStyle>
    </a:lnDef>
  </a:objectDefaults>
  <a:extraClrSchemeLst>
    <a:extraClrScheme>
      <a:clrScheme name="Blends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2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ends 3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4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ends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Blends</Template>
  <TotalTime>42</TotalTime>
  <Words>63</Words>
  <Application>Microsoft Office PowerPoint</Application>
  <PresentationFormat>On-screen Show (4:3)</PresentationFormat>
  <Paragraphs>24</Paragraphs>
  <Slides>5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Arial</vt:lpstr>
      <vt:lpstr>Tahoma</vt:lpstr>
      <vt:lpstr>Wingdings</vt:lpstr>
      <vt:lpstr>Blends</vt:lpstr>
      <vt:lpstr>Microsoft Office Excel Chart</vt:lpstr>
      <vt:lpstr>Microsoft Word Document</vt:lpstr>
      <vt:lpstr>ABC Computer Education Co.</vt:lpstr>
      <vt:lpstr>Highlights of the Year</vt:lpstr>
      <vt:lpstr>Course Attendance by Region</vt:lpstr>
      <vt:lpstr>New Courses</vt:lpstr>
      <vt:lpstr>Attendance of New Courses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Annual Report</dc:title>
  <dc:creator>Jim Hill</dc:creator>
  <cp:lastModifiedBy> </cp:lastModifiedBy>
  <cp:revision>24</cp:revision>
  <dcterms:created xsi:type="dcterms:W3CDTF">2004-01-19T21:00:22Z</dcterms:created>
  <dcterms:modified xsi:type="dcterms:W3CDTF">2008-06-26T17:30:53Z</dcterms:modified>
</cp:coreProperties>
</file>

<file path=docProps/thumbnail.jpeg>
</file>