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legacyDocTextInfo.bin" ContentType="application/vnd.ms-office.legacyDocTextInfo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06/relationships/legacyDocTextInfo" Target="legacyDocTextInfo.bin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676400"/>
            <a:ext cx="9009063" cy="1052513"/>
            <a:chOff x="0" y="1536"/>
            <a:chExt cx="5675" cy="663"/>
          </a:xfrm>
        </p:grpSpPr>
        <p:grpSp>
          <p:nvGrpSpPr>
            <p:cNvPr id="512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512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2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512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914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194C8D3-E0A1-41C5-BBAD-FF365EED30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EDDDB-3448-43E7-97C8-93BB7602B5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515768-D82B-438D-B365-9BD926EF00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9DA8194-37B3-482E-BFD5-6F42D00970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BD293-8342-4FE4-A847-E18763B544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0CF2A7-D7CF-474C-AED1-F84FECA738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9849E-AB56-4A5D-887F-3705D07B74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543C21-3DAB-4207-9205-BEC7FE4063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01A738-FC7D-4CA5-AF77-19E5FCC9E4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7715F-C782-4B2D-9168-BE967D4F8F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1FB31A-689A-4BBF-87BE-A9F1696D33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42192E-6AD6-4B04-8311-D848E95459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F40D69A8-1185-4758-AFAD-E2230FB6AE6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ABC Computer Education Co.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Annual Report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5486400" y="3354388"/>
            <a:ext cx="3124200" cy="2970212"/>
          </a:xfrm>
          <a:prstGeom prst="star5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hangingPunct="1"/>
            <a:r>
              <a:rPr lang="en-US" sz="2000" b="1">
                <a:solidFill>
                  <a:schemeClr val="bg1"/>
                </a:solidFill>
                <a:latin typeface="Arial" charset="0"/>
              </a:rPr>
              <a:t>Tops in</a:t>
            </a:r>
          </a:p>
          <a:p>
            <a:pPr algn="ctr" eaLnBrk="1" hangingPunct="1"/>
            <a:r>
              <a:rPr lang="en-US" sz="2000" b="1">
                <a:solidFill>
                  <a:schemeClr val="bg1"/>
                </a:solidFill>
                <a:latin typeface="Arial" charset="0"/>
              </a:rPr>
              <a:t>Training!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Highlights of the Year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133600"/>
            <a:ext cx="7772400" cy="4114800"/>
          </a:xfrm>
        </p:spPr>
        <p:txBody>
          <a:bodyPr/>
          <a:lstStyle/>
          <a:p>
            <a:pPr>
              <a:spcAft>
                <a:spcPct val="20000"/>
              </a:spcAft>
            </a:pPr>
            <a:r>
              <a:rPr lang="en-US"/>
              <a:t>Record increase in course attendance during each quarter</a:t>
            </a:r>
          </a:p>
          <a:p>
            <a:pPr>
              <a:spcAft>
                <a:spcPct val="20000"/>
              </a:spcAft>
            </a:pPr>
            <a:r>
              <a:rPr lang="en-US"/>
              <a:t>Three new Microsoft courses added to the curriculum</a:t>
            </a:r>
          </a:p>
          <a:p>
            <a:pPr>
              <a:spcAft>
                <a:spcPct val="20000"/>
              </a:spcAft>
            </a:pPr>
            <a:r>
              <a:rPr lang="en-US"/>
              <a:t>New York office reorganized to better serve customers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Course Attendance by Region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057400"/>
            <a:ext cx="7772400" cy="4459288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400" b="1"/>
              <a:t>Eastern Region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New York	28,930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Philadelphia	19,350</a:t>
            </a:r>
          </a:p>
          <a:p>
            <a:pPr lvl="1">
              <a:spcBef>
                <a:spcPct val="0"/>
              </a:spcBef>
              <a:spcAft>
                <a:spcPct val="50000"/>
              </a:spcAft>
              <a:tabLst>
                <a:tab pos="2862263" algn="l"/>
              </a:tabLst>
            </a:pPr>
            <a:r>
              <a:rPr lang="en-US" sz="2000"/>
              <a:t>Boston	13,540</a:t>
            </a:r>
          </a:p>
          <a:p>
            <a:pPr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400" b="1"/>
              <a:t>Midwest Region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Chicago	24,650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Minneapolis	15,820</a:t>
            </a:r>
          </a:p>
          <a:p>
            <a:pPr lvl="1">
              <a:spcBef>
                <a:spcPct val="0"/>
              </a:spcBef>
              <a:spcAft>
                <a:spcPct val="50000"/>
              </a:spcAft>
              <a:tabLst>
                <a:tab pos="2862263" algn="l"/>
              </a:tabLst>
            </a:pPr>
            <a:r>
              <a:rPr lang="en-US" sz="2000"/>
              <a:t>St. Louis	10,460</a:t>
            </a:r>
          </a:p>
          <a:p>
            <a:pPr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400" b="1"/>
              <a:t>Western Region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Los Angeles	26,520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San Diego	17,390</a:t>
            </a:r>
          </a:p>
          <a:p>
            <a:pPr lvl="1">
              <a:spcBef>
                <a:spcPct val="0"/>
              </a:spcBef>
              <a:spcAft>
                <a:spcPct val="5000"/>
              </a:spcAft>
              <a:tabLst>
                <a:tab pos="2862263" algn="l"/>
              </a:tabLst>
            </a:pPr>
            <a:r>
              <a:rPr lang="en-US" sz="2000"/>
              <a:t>Portland	12,750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638800" y="4038600"/>
            <a:ext cx="2133600" cy="91598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lang="en-US" b="1">
                <a:solidFill>
                  <a:schemeClr val="bg1"/>
                </a:solidFill>
              </a:rPr>
              <a:t>A 25% increase in attendance over last year!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Courses</a:t>
            </a:r>
          </a:p>
        </p:txBody>
      </p:sp>
      <p:graphicFrame>
        <p:nvGraphicFramePr>
          <p:cNvPr id="8200" name="Object 8"/>
          <p:cNvGraphicFramePr>
            <a:graphicFrameLocks noChangeAspect="1"/>
          </p:cNvGraphicFramePr>
          <p:nvPr>
            <p:ph idx="1"/>
          </p:nvPr>
        </p:nvGraphicFramePr>
        <p:xfrm>
          <a:off x="1295400" y="2341563"/>
          <a:ext cx="6553200" cy="3906837"/>
        </p:xfrm>
        <a:graphic>
          <a:graphicData uri="http://schemas.openxmlformats.org/presentationml/2006/ole">
            <p:oleObj spid="_x0000_s8200" name="Document" r:id="rId3" imgW="5794503" imgH="3636569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Attendance of New Courses</a:t>
            </a:r>
          </a:p>
        </p:txBody>
      </p:sp>
      <p:graphicFrame>
        <p:nvGraphicFramePr>
          <p:cNvPr id="10245" name="Object 5"/>
          <p:cNvGraphicFramePr>
            <a:graphicFrameLocks noChangeAspect="1"/>
          </p:cNvGraphicFramePr>
          <p:nvPr>
            <p:ph idx="1"/>
          </p:nvPr>
        </p:nvGraphicFramePr>
        <p:xfrm>
          <a:off x="685800" y="2413000"/>
          <a:ext cx="7772400" cy="3759200"/>
        </p:xfrm>
        <a:graphic>
          <a:graphicData uri="http://schemas.openxmlformats.org/presentationml/2006/ole">
            <p:oleObj spid="_x0000_s10245" name="Chart" r:id="rId3" imgW="4371975" imgH="211455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York Office</a:t>
            </a:r>
          </a:p>
        </p:txBody>
      </p:sp>
      <p:graphicFrame>
        <p:nvGraphicFramePr>
          <p:cNvPr id="12295" name="Organization Chart 7"/>
          <p:cNvGraphicFramePr>
            <a:graphicFrameLocks/>
          </p:cNvGraphicFramePr>
          <p:nvPr>
            <p:ph type="dgm" idx="1"/>
          </p:nvPr>
        </p:nvGraphicFramePr>
        <p:xfrm>
          <a:off x="952500" y="2362200"/>
          <a:ext cx="7239000" cy="3832225"/>
        </p:xfrm>
        <a:graphic>
          <a:graphicData uri="http://schemas.openxmlformats.org/drawingml/2006/compatibility">
            <com:legacyDrawing xmlns:com="http://schemas.openxmlformats.org/drawingml/2006/compatibility" spid="_x0000_s1229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56</TotalTime>
  <Words>95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Tahoma</vt:lpstr>
      <vt:lpstr>Wingdings</vt:lpstr>
      <vt:lpstr>Blends</vt:lpstr>
      <vt:lpstr>Microsoft Office Excel Chart</vt:lpstr>
      <vt:lpstr>Microsoft Word Document</vt:lpstr>
      <vt:lpstr>ABC Computer Education Co.</vt:lpstr>
      <vt:lpstr>Highlights of the Year</vt:lpstr>
      <vt:lpstr>Course Attendance by Region</vt:lpstr>
      <vt:lpstr>New Courses</vt:lpstr>
      <vt:lpstr>Attendance of New Courses</vt:lpstr>
      <vt:lpstr>New York Office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Report</dc:title>
  <dc:creator>Jim Hill</dc:creator>
  <cp:lastModifiedBy> </cp:lastModifiedBy>
  <cp:revision>29</cp:revision>
  <dcterms:created xsi:type="dcterms:W3CDTF">2004-01-19T21:00:22Z</dcterms:created>
  <dcterms:modified xsi:type="dcterms:W3CDTF">2008-06-26T17:31:24Z</dcterms:modified>
</cp:coreProperties>
</file>