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990099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7" autoAdjust="0"/>
    <p:restoredTop sz="94558" autoAdjust="0"/>
  </p:normalViewPr>
  <p:slideViewPr>
    <p:cSldViewPr>
      <p:cViewPr varScale="1">
        <p:scale>
          <a:sx n="101" d="100"/>
          <a:sy n="101" d="100"/>
        </p:scale>
        <p:origin x="-27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ADE460-40F1-413F-8EBB-EF92E8A287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A6819A-B177-4E6D-ACF4-847457307F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AE4B62-C78D-45CC-8B22-D741347948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60BC200-0959-4DDB-A34E-40C2095BB4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E4E9202-0334-440B-8A04-D7AABC41DA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08FE4C-827C-4898-ABBD-C32DF7FCF9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8006D7-AEE7-4867-A486-92FDDF00E9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68C466-6893-46ED-9C44-AF0571A46E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587848-777D-471F-ACCD-DB7DA8370A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04797E-4314-4834-A15A-3CA4D462E8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2E6DC2-93BF-47A8-8BE5-9A13927BB0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9C7FAA-FB89-4B6D-84EB-5EE2C5F275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7D5913-06DA-47C9-986D-53369E5F0E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31C8D82-94CA-4741-8086-1150161CA42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International Computer Co.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Summary Report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Worldwide Markets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/>
              <a:t>North America</a:t>
            </a:r>
          </a:p>
          <a:p>
            <a:pPr>
              <a:lnSpc>
                <a:spcPct val="150000"/>
              </a:lnSpc>
            </a:pPr>
            <a:r>
              <a:rPr lang="en-US"/>
              <a:t>Europe</a:t>
            </a:r>
          </a:p>
          <a:p>
            <a:pPr>
              <a:lnSpc>
                <a:spcPct val="150000"/>
              </a:lnSpc>
            </a:pPr>
            <a:r>
              <a:rPr lang="en-US"/>
              <a:t>Australia</a:t>
            </a:r>
          </a:p>
        </p:txBody>
      </p:sp>
      <p:sp>
        <p:nvSpPr>
          <p:cNvPr id="4100" name="Oval 4"/>
          <p:cNvSpPr>
            <a:spLocks noChangeArrowheads="1"/>
          </p:cNvSpPr>
          <p:nvPr/>
        </p:nvSpPr>
        <p:spPr bwMode="auto">
          <a:xfrm>
            <a:off x="3962400" y="4267200"/>
            <a:ext cx="4343400" cy="1828800"/>
          </a:xfrm>
          <a:prstGeom prst="ellipse">
            <a:avLst/>
          </a:prstGeom>
          <a:solidFill>
            <a:srgbClr val="CC0000"/>
          </a:solidFill>
          <a:ln w="9525">
            <a:noFill/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en-US" sz="2800" b="1">
                <a:solidFill>
                  <a:schemeClr val="bg1"/>
                </a:solidFill>
              </a:rPr>
              <a:t>-- We’re Everywhere --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North America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Canada</a:t>
            </a:r>
          </a:p>
          <a:p>
            <a:pPr lvl="1"/>
            <a:r>
              <a:rPr lang="en-US"/>
              <a:t>Montreal</a:t>
            </a:r>
          </a:p>
          <a:p>
            <a:pPr lvl="1"/>
            <a:r>
              <a:rPr lang="en-US"/>
              <a:t>Toronto</a:t>
            </a:r>
          </a:p>
          <a:p>
            <a:r>
              <a:rPr lang="en-US"/>
              <a:t>United States</a:t>
            </a:r>
          </a:p>
          <a:p>
            <a:pPr lvl="1"/>
            <a:r>
              <a:rPr lang="en-US"/>
              <a:t>New York</a:t>
            </a:r>
          </a:p>
          <a:p>
            <a:pPr lvl="1"/>
            <a:r>
              <a:rPr lang="en-US"/>
              <a:t>Chicago</a:t>
            </a:r>
          </a:p>
          <a:p>
            <a:pPr lvl="1"/>
            <a:r>
              <a:rPr lang="en-US"/>
              <a:t>Los Angeles</a:t>
            </a:r>
          </a:p>
        </p:txBody>
      </p:sp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4343400" y="2895600"/>
            <a:ext cx="3810000" cy="1447800"/>
          </a:xfrm>
          <a:prstGeom prst="roundRect">
            <a:avLst>
              <a:gd name="adj" fmla="val 16667"/>
            </a:avLst>
          </a:prstGeom>
          <a:solidFill>
            <a:srgbClr val="990099"/>
          </a:solidFill>
          <a:ln w="9525">
            <a:noFill/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Our new Vancouver office</a:t>
            </a:r>
          </a:p>
          <a:p>
            <a:pPr algn="ctr"/>
            <a:r>
              <a:rPr lang="en-US" sz="2000" b="1">
                <a:solidFill>
                  <a:schemeClr val="bg1"/>
                </a:solidFill>
              </a:rPr>
              <a:t>is scheduled to open the</a:t>
            </a:r>
          </a:p>
          <a:p>
            <a:pPr algn="ctr"/>
            <a:r>
              <a:rPr lang="en-US" sz="2000" b="1">
                <a:solidFill>
                  <a:schemeClr val="bg1"/>
                </a:solidFill>
              </a:rPr>
              <a:t>end of this year!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Europe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England</a:t>
            </a:r>
          </a:p>
          <a:p>
            <a:pPr lvl="1"/>
            <a:r>
              <a:rPr lang="en-US"/>
              <a:t>London</a:t>
            </a:r>
          </a:p>
          <a:p>
            <a:pPr lvl="1"/>
            <a:r>
              <a:rPr lang="en-US"/>
              <a:t>Liverpool</a:t>
            </a:r>
          </a:p>
          <a:p>
            <a:r>
              <a:rPr lang="en-US"/>
              <a:t>France</a:t>
            </a:r>
          </a:p>
          <a:p>
            <a:pPr lvl="1"/>
            <a:r>
              <a:rPr lang="en-US"/>
              <a:t>Paris</a:t>
            </a:r>
          </a:p>
          <a:p>
            <a:r>
              <a:rPr lang="en-US"/>
              <a:t>Italy</a:t>
            </a:r>
          </a:p>
          <a:p>
            <a:pPr lvl="1"/>
            <a:r>
              <a:rPr lang="en-US"/>
              <a:t>Rome</a:t>
            </a:r>
          </a:p>
          <a:p>
            <a:pPr lvl="1"/>
            <a:r>
              <a:rPr lang="en-US"/>
              <a:t>Milan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Australia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New South Wales</a:t>
            </a:r>
          </a:p>
          <a:p>
            <a:pPr lvl="1"/>
            <a:r>
              <a:rPr lang="en-US"/>
              <a:t>Sydney</a:t>
            </a:r>
          </a:p>
          <a:p>
            <a:pPr lvl="1"/>
            <a:r>
              <a:rPr lang="en-US"/>
              <a:t>Newcastle</a:t>
            </a:r>
          </a:p>
          <a:p>
            <a:r>
              <a:rPr lang="en-US"/>
              <a:t>Queensland</a:t>
            </a:r>
          </a:p>
          <a:p>
            <a:pPr lvl="1"/>
            <a:r>
              <a:rPr lang="en-US"/>
              <a:t>Brisbane</a:t>
            </a:r>
          </a:p>
          <a:p>
            <a:pPr lvl="1"/>
            <a:r>
              <a:rPr lang="en-US"/>
              <a:t>Cairns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Total Sales (All Regions)</a:t>
            </a:r>
          </a:p>
        </p:txBody>
      </p:sp>
      <p:graphicFrame>
        <p:nvGraphicFramePr>
          <p:cNvPr id="13366" name="Group 54"/>
          <p:cNvGraphicFramePr>
            <a:graphicFrameLocks noGrp="1"/>
          </p:cNvGraphicFramePr>
          <p:nvPr>
            <p:ph type="tbl" idx="1"/>
          </p:nvPr>
        </p:nvGraphicFramePr>
        <p:xfrm>
          <a:off x="914400" y="2973388"/>
          <a:ext cx="7315200" cy="3122931"/>
        </p:xfrm>
        <a:graphic>
          <a:graphicData uri="http://schemas.openxmlformats.org/drawingml/2006/table">
            <a:tbl>
              <a:tblPr/>
              <a:tblGrid>
                <a:gridCol w="1828800"/>
                <a:gridCol w="1828800"/>
                <a:gridCol w="1828800"/>
                <a:gridCol w="1828800"/>
              </a:tblGrid>
              <a:tr h="773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North America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Europe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Australia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</a:tr>
              <a:tr h="725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IC7500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525,000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369,000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282,000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727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IC8500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546,000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443,000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235,000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725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IC9500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618,000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397,000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296,000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Sales (by Computer Model)</a:t>
            </a:r>
          </a:p>
        </p:txBody>
      </p:sp>
      <p:graphicFrame>
        <p:nvGraphicFramePr>
          <p:cNvPr id="15365" name="Object 5"/>
          <p:cNvGraphicFramePr>
            <a:graphicFrameLocks noChangeAspect="1"/>
          </p:cNvGraphicFramePr>
          <p:nvPr>
            <p:ph type="chart" idx="1"/>
          </p:nvPr>
        </p:nvGraphicFramePr>
        <p:xfrm>
          <a:off x="304800" y="2057400"/>
          <a:ext cx="8235950" cy="4527550"/>
        </p:xfrm>
        <a:graphic>
          <a:graphicData uri="http://schemas.openxmlformats.org/presentationml/2006/ole">
            <p:oleObj spid="_x0000_s15365" name="Chart" r:id="rId3" imgW="8229600" imgH="4524375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</Words>
  <Application>Microsoft Office PowerPoint</Application>
  <PresentationFormat>On-screen Show (4:3)</PresentationFormat>
  <Paragraphs>51</Paragraphs>
  <Slides>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Default Design</vt:lpstr>
      <vt:lpstr>Microsoft Graph Chart</vt:lpstr>
      <vt:lpstr>International Computer Co.</vt:lpstr>
      <vt:lpstr>Worldwide Markets</vt:lpstr>
      <vt:lpstr>North America</vt:lpstr>
      <vt:lpstr>Europe</vt:lpstr>
      <vt:lpstr>Australia</vt:lpstr>
      <vt:lpstr>Total Sales (All Regions)</vt:lpstr>
      <vt:lpstr>Sales (by Computer Model)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Report</dc:title>
  <dc:creator/>
  <cp:lastModifiedBy/>
  <cp:revision>19</cp:revision>
  <dcterms:created xsi:type="dcterms:W3CDTF">2004-01-07T21:02:08Z</dcterms:created>
  <dcterms:modified xsi:type="dcterms:W3CDTF">2007-11-06T01:23:15Z</dcterms:modified>
</cp:coreProperties>
</file>