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8080"/>
    <a:srgbClr val="FFFFCC"/>
    <a:srgbClr val="33CC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0" autoAdjust="0"/>
    <p:restoredTop sz="94457" autoAdjust="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048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6A02AA8-F055-437B-8CF0-F8C85C60916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1945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19460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</p:grpSp>
      <p:sp>
        <p:nvSpPr>
          <p:cNvPr id="194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  <a:solidFill>
            <a:srgbClr val="FFFFFF"/>
          </a:solidFill>
        </p:spPr>
        <p:txBody>
          <a:bodyPr anchor="b"/>
          <a:lstStyle>
            <a:lvl1pPr marL="0" indent="0">
              <a:buFont typeface="Wingdings" pitchFamily="2" charset="2"/>
              <a:buNone/>
              <a:defRPr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9465" name="Rectangle 9"/>
          <p:cNvSpPr>
            <a:spLocks noGrp="1" noChangeArrowheads="1"/>
          </p:cNvSpPr>
          <p:nvPr>
            <p:ph type="dt" sz="quarter" idx="2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AFCF21B2-11BD-472D-8E97-F93EC50D7EE3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1946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ABC Computer Education Co.</a:t>
            </a:r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784C3A49-4AF5-46C0-BC8F-3525875304D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946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</p:spPr>
        <p:txBody>
          <a:bodyPr anchor="ctr"/>
          <a:lstStyle>
            <a:lvl1pPr algn="ctr">
              <a:defRPr sz="4000" i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FDB6C7-7227-4A3A-A2F6-71EEF5C12BAB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ABC Computer Education Co.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6BFA0-1803-4A6A-9A8A-03761749A0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D51E05-205D-4BBC-803F-AB17E433A2F5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ABC Computer Education Co.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4EFB92-42AB-4798-B2B4-19E35F3620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fld id="{113D02C1-EAB4-492D-A77B-089AD32CA2D9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ABC Computer Education Co.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087D3B93-E77A-4C12-9B73-3699A48EB1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A9BDB3-2ABC-422E-A0EB-7F7172577322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ABC Computer Education Co.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0B9E2-F588-4B54-B3B6-8F92BFEDE9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DC2286-5C7D-4C8C-8EB2-7DBF190836A3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ABC Computer Education Co.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716E5-3C95-4E25-990C-08E1C83151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2F28F4-366A-4E9D-AE32-4B7C2FF05012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ABC Computer Education Co.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933098-F143-4B65-98E3-0F275F94BD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D0E42A-FB5A-4B7D-A18F-883C472B562C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ABC Computer Education Co.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91A32A-2CB8-401A-9F2B-09C3A4DB25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46E882-3EC6-4160-9925-2156214C33B7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ABC Computer Education Co.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2CE81-AF73-4E8E-96CD-DBA37513BD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CB1AB7-F6C8-4C2F-AD6A-EF946F988AD0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ABC Computer Education Co.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36D69-AB1B-4FE7-A43D-2927E822E1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8857B2-9A03-44FA-9847-0638E8024347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ABC Computer Education Co.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6FAED-527D-4BEC-8FFF-48E893D7FF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81FCCD-EF5F-4D00-B748-E268AC752DE4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ABC Computer Education Co.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F1DB3-38EF-4BF0-A529-9A2E49B881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843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843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3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18438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843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4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8441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44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4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fld id="{DC9B4708-A73C-42B3-9E7C-8E475BEAFA58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1844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r>
              <a:rPr lang="en-US"/>
              <a:t>ABC Computer Education Co.</a:t>
            </a:r>
          </a:p>
        </p:txBody>
      </p:sp>
      <p:sp>
        <p:nvSpPr>
          <p:cNvPr id="1844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472636A0-0926-4FB3-9CF6-B5C5283DEBF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hdr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3.x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8001000" cy="1905000"/>
          </a:xfrm>
        </p:spPr>
        <p:txBody>
          <a:bodyPr/>
          <a:lstStyle/>
          <a:p>
            <a:r>
              <a:rPr lang="en-US"/>
              <a:t>ABC Computer Education Co.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657600"/>
            <a:ext cx="4267200" cy="533400"/>
          </a:xfrm>
        </p:spPr>
        <p:txBody>
          <a:bodyPr/>
          <a:lstStyle/>
          <a:p>
            <a:r>
              <a:rPr lang="en-US"/>
              <a:t>Fall and Winter Courses</a:t>
            </a: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5638800" y="3506788"/>
            <a:ext cx="3124200" cy="2970212"/>
          </a:xfrm>
          <a:prstGeom prst="star5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hangingPunct="1"/>
            <a:r>
              <a:rPr lang="en-US" sz="2000" b="1">
                <a:solidFill>
                  <a:srgbClr val="FFFFFF"/>
                </a:solidFill>
              </a:rPr>
              <a:t>Tops in</a:t>
            </a:r>
          </a:p>
          <a:p>
            <a:pPr algn="ctr" eaLnBrk="1" hangingPunct="1"/>
            <a:r>
              <a:rPr lang="en-US" sz="2000" b="1">
                <a:solidFill>
                  <a:srgbClr val="FFFFFF"/>
                </a:solidFill>
              </a:rPr>
              <a:t>Training!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6319-F3B8-4F9F-9DD8-6F413F66B126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ABC Computer Education Co.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3DF66-19D5-44C4-951C-0E71A7940051}" type="slidenum">
              <a:rPr lang="en-US"/>
              <a:pPr/>
              <a:t>2</a:t>
            </a:fld>
            <a:endParaRPr lang="en-US"/>
          </a:p>
        </p:txBody>
      </p:sp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Courses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/>
              <a:t>Microsoft Office PowerPoint</a:t>
            </a:r>
          </a:p>
          <a:p>
            <a:pPr>
              <a:lnSpc>
                <a:spcPct val="150000"/>
              </a:lnSpc>
            </a:pPr>
            <a:r>
              <a:rPr lang="en-US"/>
              <a:t>Word Processing for Legal Secretaries</a:t>
            </a:r>
          </a:p>
          <a:p>
            <a:pPr>
              <a:lnSpc>
                <a:spcPct val="150000"/>
              </a:lnSpc>
            </a:pPr>
            <a:r>
              <a:rPr lang="en-US"/>
              <a:t>Introduction to Database Programming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84A77-7FF0-43F0-8638-D7B3049A84E8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ABC Computer Education Co.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E7251-D1B4-4119-AC84-BED31B3F39A2}" type="slidenum">
              <a:rPr lang="en-US"/>
              <a:pPr/>
              <a:t>3</a:t>
            </a:fld>
            <a:endParaRPr lang="en-US"/>
          </a:p>
        </p:txBody>
      </p:sp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Microsoft Office PowerPoint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5000"/>
              </a:lnSpc>
            </a:pPr>
            <a:r>
              <a:rPr lang="en-US"/>
              <a:t>Create a new presentation</a:t>
            </a:r>
          </a:p>
          <a:p>
            <a:pPr>
              <a:lnSpc>
                <a:spcPct val="125000"/>
              </a:lnSpc>
            </a:pPr>
            <a:r>
              <a:rPr lang="en-US"/>
              <a:t>Add tables, charts and clip art to slides</a:t>
            </a:r>
          </a:p>
          <a:p>
            <a:pPr>
              <a:lnSpc>
                <a:spcPct val="125000"/>
              </a:lnSpc>
            </a:pPr>
            <a:r>
              <a:rPr lang="en-US"/>
              <a:t>Apply a design template to a presentation</a:t>
            </a:r>
          </a:p>
          <a:p>
            <a:pPr>
              <a:lnSpc>
                <a:spcPct val="125000"/>
              </a:lnSpc>
            </a:pPr>
            <a:r>
              <a:rPr lang="en-US"/>
              <a:t>Produce a slide show</a:t>
            </a:r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4495800" y="4648200"/>
            <a:ext cx="4267200" cy="1600200"/>
          </a:xfrm>
          <a:prstGeom prst="star16">
            <a:avLst>
              <a:gd name="adj" fmla="val 37500"/>
            </a:avLst>
          </a:prstGeom>
          <a:solidFill>
            <a:srgbClr val="33CCCC"/>
          </a:soli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hangingPunct="1"/>
            <a:r>
              <a:rPr lang="en-US" sz="2400" b="1">
                <a:solidFill>
                  <a:srgbClr val="FFFFFF"/>
                </a:solidFill>
              </a:rPr>
              <a:t>Learn PowerPoint!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0F50-DF96-42A2-A6D1-D5C359D17D76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ABC Computer Education Co.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7DE29-72AC-4797-8D1A-2C9C67BEA579}" type="slidenum">
              <a:rPr lang="en-US"/>
              <a:pPr/>
              <a:t>4</a:t>
            </a:fld>
            <a:endParaRPr lang="en-US"/>
          </a:p>
        </p:txBody>
      </p:sp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Includes a Delicious Lunch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5000"/>
              </a:lnSpc>
            </a:pPr>
            <a:r>
              <a:rPr lang="en-US"/>
              <a:t>Gourmet sandwiches</a:t>
            </a:r>
          </a:p>
          <a:p>
            <a:pPr lvl="1">
              <a:lnSpc>
                <a:spcPct val="125000"/>
              </a:lnSpc>
            </a:pPr>
            <a:r>
              <a:rPr lang="en-US"/>
              <a:t>Roast chicken</a:t>
            </a:r>
          </a:p>
          <a:p>
            <a:pPr lvl="1">
              <a:lnSpc>
                <a:spcPct val="125000"/>
              </a:lnSpc>
            </a:pPr>
            <a:r>
              <a:rPr lang="en-US"/>
              <a:t>Barbecued beef</a:t>
            </a:r>
          </a:p>
          <a:p>
            <a:pPr lvl="1">
              <a:lnSpc>
                <a:spcPct val="125000"/>
              </a:lnSpc>
            </a:pPr>
            <a:r>
              <a:rPr lang="en-US"/>
              <a:t>Pastrami on rye</a:t>
            </a:r>
          </a:p>
          <a:p>
            <a:pPr>
              <a:lnSpc>
                <a:spcPct val="125000"/>
              </a:lnSpc>
            </a:pPr>
            <a:r>
              <a:rPr lang="en-US"/>
              <a:t>Homemade pasta</a:t>
            </a:r>
          </a:p>
          <a:p>
            <a:pPr>
              <a:lnSpc>
                <a:spcPct val="125000"/>
              </a:lnSpc>
            </a:pPr>
            <a:r>
              <a:rPr lang="en-US"/>
              <a:t>Fresh salads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DC919-2D28-4D58-B5E6-4FE39D77C609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ABC Computer Education Co.</a:t>
            </a:r>
          </a:p>
        </p:txBody>
      </p:sp>
      <p:sp>
        <p:nvSpPr>
          <p:cNvPr id="3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3C45-59CA-40AF-A298-F7896D1418B3}" type="slidenum">
              <a:rPr lang="en-US"/>
              <a:pPr/>
              <a:t>5</a:t>
            </a:fld>
            <a:endParaRPr lang="en-US"/>
          </a:p>
        </p:txBody>
      </p:sp>
      <p:sp>
        <p:nvSpPr>
          <p:cNvPr id="11268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Course Attendees (4</a:t>
            </a:r>
            <a:r>
              <a:rPr lang="en-US" baseline="30000"/>
              <a:t>th</a:t>
            </a:r>
            <a:r>
              <a:rPr lang="en-US"/>
              <a:t> Qtr.)</a:t>
            </a:r>
          </a:p>
        </p:txBody>
      </p:sp>
      <p:graphicFrame>
        <p:nvGraphicFramePr>
          <p:cNvPr id="11312" name="Group 48"/>
          <p:cNvGraphicFramePr>
            <a:graphicFrameLocks noGrp="1"/>
          </p:cNvGraphicFramePr>
          <p:nvPr>
            <p:ph type="tbl" idx="1"/>
          </p:nvPr>
        </p:nvGraphicFramePr>
        <p:xfrm>
          <a:off x="1265238" y="2933700"/>
          <a:ext cx="6838950" cy="3009902"/>
        </p:xfrm>
        <a:graphic>
          <a:graphicData uri="http://schemas.openxmlformats.org/drawingml/2006/table">
            <a:tbl>
              <a:tblPr/>
              <a:tblGrid>
                <a:gridCol w="1709737"/>
                <a:gridCol w="1709738"/>
                <a:gridCol w="1709737"/>
                <a:gridCol w="1709738"/>
              </a:tblGrid>
              <a:tr h="601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November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New York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2048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2576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Chicago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1769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Portland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936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1198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1357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San Diego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1454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FBB2A-02D6-49FF-8FA8-E8544AA4B86A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ABC Computer Education Co.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1D85-CC99-4A11-9878-2C48E4849009}" type="slidenum">
              <a:rPr lang="en-US"/>
              <a:pPr/>
              <a:t>6</a:t>
            </a:fld>
            <a:endParaRPr lang="en-US"/>
          </a:p>
        </p:txBody>
      </p:sp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Course Attendees (Word, Excel and Access Courses)</a:t>
            </a:r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>
            <p:ph idx="1"/>
          </p:nvPr>
        </p:nvGraphicFramePr>
        <p:xfrm>
          <a:off x="914400" y="2438400"/>
          <a:ext cx="7019925" cy="3863975"/>
        </p:xfrm>
        <a:graphic>
          <a:graphicData uri="http://schemas.openxmlformats.org/presentationml/2006/ole">
            <p:oleObj spid="_x0000_s21507" name="Chart" r:id="rId4" imgW="8239125" imgH="4533900" progId="MSGraph.Chart.8">
              <p:embed followColorScheme="full"/>
            </p:oleObj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E60F5-CDB2-4FDE-803D-A3DE4A5B949B}" type="datetime1">
              <a:rPr lang="en-US"/>
              <a:pPr/>
              <a:t>11/5/2007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ABC Computer Education Co.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10329-2D66-4095-A653-F300A1BC9024}" type="slidenum">
              <a:rPr lang="en-US"/>
              <a:pPr/>
              <a:t>7</a:t>
            </a:fld>
            <a:endParaRPr lang="en-US"/>
          </a:p>
        </p:txBody>
      </p:sp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ABC Computer Education Co.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693025" cy="50165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b="1"/>
              <a:t>Offering more than 100 courses</a:t>
            </a:r>
          </a:p>
        </p:txBody>
      </p:sp>
      <p:pic>
        <p:nvPicPr>
          <p:cNvPr id="15364" name="Picture 4" descr="j02929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5250" y="3505200"/>
            <a:ext cx="2368550" cy="2338388"/>
          </a:xfrm>
          <a:prstGeom prst="rect">
            <a:avLst/>
          </a:prstGeom>
          <a:noFill/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800600" y="3962400"/>
            <a:ext cx="3810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 b="1" i="1"/>
              <a:t>In the last 5 years, we have trained more than 500,000 individuals in our training centers across the country!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sules">
  <a:themeElements>
    <a:clrScheme name="Capsules 9">
      <a:dk1>
        <a:srgbClr val="003366"/>
      </a:dk1>
      <a:lt1>
        <a:srgbClr val="CCECFF"/>
      </a:lt1>
      <a:dk2>
        <a:srgbClr val="003366"/>
      </a:dk2>
      <a:lt2>
        <a:srgbClr val="666699"/>
      </a:lt2>
      <a:accent1>
        <a:srgbClr val="33CCCC"/>
      </a:accent1>
      <a:accent2>
        <a:srgbClr val="3333CC"/>
      </a:accent2>
      <a:accent3>
        <a:srgbClr val="E2F4FF"/>
      </a:accent3>
      <a:accent4>
        <a:srgbClr val="002A56"/>
      </a:accent4>
      <a:accent5>
        <a:srgbClr val="ADE2E2"/>
      </a:accent5>
      <a:accent6>
        <a:srgbClr val="2D2DB9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9">
        <a:dk1>
          <a:srgbClr val="003366"/>
        </a:dk1>
        <a:lt1>
          <a:srgbClr val="CCECFF"/>
        </a:lt1>
        <a:dk2>
          <a:srgbClr val="003366"/>
        </a:dk2>
        <a:lt2>
          <a:srgbClr val="666699"/>
        </a:lt2>
        <a:accent1>
          <a:srgbClr val="33CCCC"/>
        </a:accent1>
        <a:accent2>
          <a:srgbClr val="3333CC"/>
        </a:accent2>
        <a:accent3>
          <a:srgbClr val="E2F4FF"/>
        </a:accent3>
        <a:accent4>
          <a:srgbClr val="002A56"/>
        </a:accent4>
        <a:accent5>
          <a:srgbClr val="ADE2E2"/>
        </a:accent5>
        <a:accent6>
          <a:srgbClr val="2D2DB9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10">
        <a:dk1>
          <a:srgbClr val="003366"/>
        </a:dk1>
        <a:lt1>
          <a:srgbClr val="CCFFFF"/>
        </a:lt1>
        <a:dk2>
          <a:srgbClr val="003366"/>
        </a:dk2>
        <a:lt2>
          <a:srgbClr val="666699"/>
        </a:lt2>
        <a:accent1>
          <a:srgbClr val="33CCCC"/>
        </a:accent1>
        <a:accent2>
          <a:srgbClr val="009999"/>
        </a:accent2>
        <a:accent3>
          <a:srgbClr val="E2FFFF"/>
        </a:accent3>
        <a:accent4>
          <a:srgbClr val="002A56"/>
        </a:accent4>
        <a:accent5>
          <a:srgbClr val="ADE2E2"/>
        </a:accent5>
        <a:accent6>
          <a:srgbClr val="008A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apsules 10">
    <a:dk1>
      <a:srgbClr val="003366"/>
    </a:dk1>
    <a:lt1>
      <a:srgbClr val="CCFFFF"/>
    </a:lt1>
    <a:dk2>
      <a:srgbClr val="003366"/>
    </a:dk2>
    <a:lt2>
      <a:srgbClr val="666699"/>
    </a:lt2>
    <a:accent1>
      <a:srgbClr val="33CCCC"/>
    </a:accent1>
    <a:accent2>
      <a:srgbClr val="009999"/>
    </a:accent2>
    <a:accent3>
      <a:srgbClr val="E2FFFF"/>
    </a:accent3>
    <a:accent4>
      <a:srgbClr val="002A56"/>
    </a:accent4>
    <a:accent5>
      <a:srgbClr val="ADE2E2"/>
    </a:accent5>
    <a:accent6>
      <a:srgbClr val="008A8A"/>
    </a:accent6>
    <a:hlink>
      <a:srgbClr val="003366"/>
    </a:hlink>
    <a:folHlink>
      <a:srgbClr val="CC99FF"/>
    </a:folHlink>
  </a:clrScheme>
</a:themeOverride>
</file>

<file path=ppt/theme/themeOverride2.xml><?xml version="1.0" encoding="utf-8"?>
<a:themeOverride xmlns:a="http://schemas.openxmlformats.org/drawingml/2006/main">
  <a:clrScheme name="Capsules 10">
    <a:dk1>
      <a:srgbClr val="003366"/>
    </a:dk1>
    <a:lt1>
      <a:srgbClr val="CCFFFF"/>
    </a:lt1>
    <a:dk2>
      <a:srgbClr val="003366"/>
    </a:dk2>
    <a:lt2>
      <a:srgbClr val="666699"/>
    </a:lt2>
    <a:accent1>
      <a:srgbClr val="33CCCC"/>
    </a:accent1>
    <a:accent2>
      <a:srgbClr val="009999"/>
    </a:accent2>
    <a:accent3>
      <a:srgbClr val="E2FFFF"/>
    </a:accent3>
    <a:accent4>
      <a:srgbClr val="002A56"/>
    </a:accent4>
    <a:accent5>
      <a:srgbClr val="ADE2E2"/>
    </a:accent5>
    <a:accent6>
      <a:srgbClr val="008A8A"/>
    </a:accent6>
    <a:hlink>
      <a:srgbClr val="003366"/>
    </a:hlink>
    <a:folHlink>
      <a:srgbClr val="CC99FF"/>
    </a:folHlink>
  </a:clrScheme>
</a:themeOverride>
</file>

<file path=ppt/theme/themeOverride3.xml><?xml version="1.0" encoding="utf-8"?>
<a:themeOverride xmlns:a="http://schemas.openxmlformats.org/drawingml/2006/main">
  <a:clrScheme name="Capsules 10">
    <a:dk1>
      <a:srgbClr val="003366"/>
    </a:dk1>
    <a:lt1>
      <a:srgbClr val="CCFFFF"/>
    </a:lt1>
    <a:dk2>
      <a:srgbClr val="003366"/>
    </a:dk2>
    <a:lt2>
      <a:srgbClr val="666699"/>
    </a:lt2>
    <a:accent1>
      <a:srgbClr val="33CCCC"/>
    </a:accent1>
    <a:accent2>
      <a:srgbClr val="009999"/>
    </a:accent2>
    <a:accent3>
      <a:srgbClr val="E2FFFF"/>
    </a:accent3>
    <a:accent4>
      <a:srgbClr val="002A56"/>
    </a:accent4>
    <a:accent5>
      <a:srgbClr val="ADE2E2"/>
    </a:accent5>
    <a:accent6>
      <a:srgbClr val="008A8A"/>
    </a:accent6>
    <a:hlink>
      <a:srgbClr val="003366"/>
    </a:hlink>
    <a:folHlink>
      <a:srgbClr val="CC99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184</Words>
  <Application>Microsoft Office PowerPoint</Application>
  <PresentationFormat>On-screen Show (4:3)</PresentationFormat>
  <Paragraphs>63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Wingdings</vt:lpstr>
      <vt:lpstr>Times New Roman</vt:lpstr>
      <vt:lpstr>Capsules</vt:lpstr>
      <vt:lpstr>Microsoft Graph Chart</vt:lpstr>
      <vt:lpstr>ABC Computer Education Co.</vt:lpstr>
      <vt:lpstr>New Courses</vt:lpstr>
      <vt:lpstr>Microsoft Office PowerPoint</vt:lpstr>
      <vt:lpstr>Includes a Delicious Lunch</vt:lpstr>
      <vt:lpstr>Course Attendees (4th Qtr.)</vt:lpstr>
      <vt:lpstr>Course Attendees (Word, Excel and Access Courses)</vt:lpstr>
      <vt:lpstr>ABC Computer Education Co.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Courses</dc:title>
  <dc:creator/>
  <cp:lastModifiedBy/>
  <cp:revision>50</cp:revision>
  <dcterms:created xsi:type="dcterms:W3CDTF">2004-01-07T17:39:09Z</dcterms:created>
  <dcterms:modified xsi:type="dcterms:W3CDTF">2007-11-06T01:24:46Z</dcterms:modified>
</cp:coreProperties>
</file>